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258" r:id="rId3"/>
    <p:sldId id="276" r:id="rId4"/>
    <p:sldId id="260" r:id="rId5"/>
    <p:sldId id="261" r:id="rId6"/>
    <p:sldId id="315" r:id="rId7"/>
    <p:sldId id="262" r:id="rId8"/>
    <p:sldId id="310" r:id="rId9"/>
    <p:sldId id="311" r:id="rId10"/>
    <p:sldId id="263" r:id="rId11"/>
    <p:sldId id="264" r:id="rId12"/>
    <p:sldId id="31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F073FFD2-659D-4001-833A-046C1C97160B}">
          <p14:sldIdLst>
            <p14:sldId id="257"/>
            <p14:sldId id="258"/>
            <p14:sldId id="276"/>
            <p14:sldId id="260"/>
            <p14:sldId id="261"/>
            <p14:sldId id="315"/>
            <p14:sldId id="262"/>
            <p14:sldId id="310"/>
            <p14:sldId id="311"/>
            <p14:sldId id="263"/>
            <p14:sldId id="264"/>
            <p14:sldId id="31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01410D"/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77" autoAdjust="0"/>
    <p:restoredTop sz="94712" autoAdjust="0"/>
  </p:normalViewPr>
  <p:slideViewPr>
    <p:cSldViewPr>
      <p:cViewPr>
        <p:scale>
          <a:sx n="100" d="100"/>
          <a:sy n="100" d="100"/>
        </p:scale>
        <p:origin x="-498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E36EB21-ACD7-409B-A6E8-47767185113E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A8D88C1-D581-43D0-B346-0C9357775E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39.radikal.ru/i083/0901/03/f7bff44e2660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3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29614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«СКОРО В ШКОЛУ!»</a:t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Рекомендации для родителей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0072" y="2996952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Педагог-психолог: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Зайнутдинова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А.Р.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0" name="AutoShape 2" descr="https://im0-tub-ru.yandex.net/i?id=bbdd21e8fab37414de0f03da4e801fc0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https://im0-tub-ru.yandex.net/i?id=bbdd21e8fab37414de0f03da4e801fc0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16753"/>
            <a:ext cx="3312368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МБДОУ–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№5 город Агрыз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Агрызского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муниципального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района Республики Татарстан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6677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42">
        <p:split orient="vert"/>
      </p:transition>
    </mc:Choice>
    <mc:Fallback>
      <p:transition spd="slow" advTm="104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89"/>
            <a:ext cx="9144000" cy="686228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0790" y="116632"/>
            <a:ext cx="45342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леворуких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детях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36712"/>
            <a:ext cx="82274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Примите это не как прихоть ребенка, а как особенность устройства его мозга. </a:t>
            </a:r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Такие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люди </a:t>
            </a:r>
            <a:endParaRPr lang="ru-RU" sz="15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часто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сталкиваются с различными трудностями, не знакомыми правшам.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Почитайте специальную литературу о детях-левшах.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Помогите своему </a:t>
            </a:r>
            <a:r>
              <a:rPr lang="ru-RU" sz="15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леворукому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ребенку: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•  Проявляйте терпение и понимание.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•  Будьте готовы к тому, что ребенок может долго путать правую и левую стороны, зеркально писать и читать.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•  Не торопите его, помните, что ему трудно переключаться.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•  Берегите ребенка от чрезмерных нервных нагрузок.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•  Организуйте быт маленького левши. Особо обратите внимание на удобное место для рисования и письма, где свет падает справа или прямо. Ведь это можно организовать только дома. В школе свет всегда будет падать слева, как нужно правшам.</a:t>
            </a: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717032"/>
            <a:ext cx="5058445" cy="2677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82838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188640"/>
            <a:ext cx="82748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 сравнении своего ребенка с другими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0819" y="908720"/>
            <a:ext cx="76683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У каждого ребенка свой набор нарушений. Это не его вина, а его проблема.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Нет одинаковых детей, поэтому и задания очень индивидуальны. Не списывайте чужих заданий!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Хвалите за старание, а не за результат.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Не уставайте напоминать ребенку, чтобы он правильно произносил те звуки, которые может.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Не ставьте в пример своему ребенку других детей: их достижения могли им ничего не стоить.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Каждый ребенок имеет право на свой темп развития. Возможно, ваш обгонит потом всех вундеркиндов, только не дайте ему потерять веру в себя.</a:t>
            </a:r>
          </a:p>
          <a:p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Ребенок должен быть уверен, что вы любите его любым и что со всеми своими проблемами он может </a:t>
            </a:r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прийти к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вам.</a:t>
            </a:r>
          </a:p>
        </p:txBody>
      </p:sp>
      <p:pic>
        <p:nvPicPr>
          <p:cNvPr id="8" name="Рисунок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789040"/>
            <a:ext cx="4338365" cy="2697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85974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pic>
        <p:nvPicPr>
          <p:cNvPr id="61442" name="Picture 2" descr="C:\Users\Окладниковы\Desktop\222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19201"/>
            <a:ext cx="8064896" cy="3024335"/>
          </a:xfrm>
          <a:prstGeom prst="rect">
            <a:avLst/>
          </a:prstGeom>
          <a:noFill/>
        </p:spPr>
      </p:pic>
      <p:pic>
        <p:nvPicPr>
          <p:cNvPr id="61444" name="Picture 4" descr="C:\Users\Окладниковы\Desktop\22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135388"/>
            <a:ext cx="2448272" cy="22322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89"/>
            <a:ext cx="9144000" cy="6862289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84976" cy="1584176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узнать, готов ли Ваш ребенок </a:t>
            </a:r>
            <a:b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школе?</a:t>
            </a:r>
            <a: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Organization Chart 2"/>
          <p:cNvGrpSpPr>
            <a:grpSpLocks/>
          </p:cNvGrpSpPr>
          <p:nvPr/>
        </p:nvGrpSpPr>
        <p:grpSpPr bwMode="auto">
          <a:xfrm>
            <a:off x="251520" y="1700808"/>
            <a:ext cx="8574743" cy="4391090"/>
            <a:chOff x="719" y="1223"/>
            <a:chExt cx="2934" cy="710"/>
          </a:xfrm>
        </p:grpSpPr>
        <p:cxnSp>
          <p:nvCxnSpPr>
            <p:cNvPr id="2052" name="_s2052"/>
            <p:cNvCxnSpPr>
              <a:cxnSpLocks noChangeShapeType="1"/>
              <a:stCxn id="10" idx="0"/>
              <a:endCxn id="7" idx="2"/>
            </p:cNvCxnSpPr>
            <p:nvPr/>
          </p:nvCxnSpPr>
          <p:spPr bwMode="auto">
            <a:xfrm rot="16200000" flipH="1" flipV="1">
              <a:off x="2563" y="852"/>
              <a:ext cx="183" cy="1134"/>
            </a:xfrm>
            <a:prstGeom prst="bentConnector5">
              <a:avLst>
                <a:gd name="adj1" fmla="val -20230"/>
                <a:gd name="adj2" fmla="val 47862"/>
                <a:gd name="adj3" fmla="val 12023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053" name="_s2053"/>
            <p:cNvCxnSpPr>
              <a:cxnSpLocks noChangeShapeType="1"/>
              <a:stCxn id="9" idx="0"/>
              <a:endCxn id="7" idx="2"/>
            </p:cNvCxnSpPr>
            <p:nvPr/>
          </p:nvCxnSpPr>
          <p:spPr bwMode="auto">
            <a:xfrm flipH="1" flipV="1">
              <a:off x="2087" y="1511"/>
              <a:ext cx="1" cy="143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054" name="_s2054"/>
            <p:cNvCxnSpPr>
              <a:cxnSpLocks noChangeShapeType="1"/>
              <a:stCxn id="8" idx="0"/>
              <a:endCxn id="7" idx="2"/>
            </p:cNvCxnSpPr>
            <p:nvPr/>
          </p:nvCxnSpPr>
          <p:spPr bwMode="auto">
            <a:xfrm rot="5400000" flipH="1" flipV="1">
              <a:off x="1600" y="1062"/>
              <a:ext cx="38" cy="936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7" name="_s2055"/>
            <p:cNvSpPr>
              <a:spLocks noChangeArrowheads="1"/>
            </p:cNvSpPr>
            <p:nvPr/>
          </p:nvSpPr>
          <p:spPr bwMode="auto">
            <a:xfrm>
              <a:off x="1606" y="1223"/>
              <a:ext cx="961" cy="288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Психологическая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готовность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ребенка к школе-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интеллектуальное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развитие ребенка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и некоторые особенности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 личности,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без которых невозможно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успешное обучение в школе. </a:t>
              </a:r>
            </a:p>
          </p:txBody>
        </p:sp>
        <p:sp>
          <p:nvSpPr>
            <p:cNvPr id="8" name="_s2056"/>
            <p:cNvSpPr>
              <a:spLocks noChangeArrowheads="1"/>
            </p:cNvSpPr>
            <p:nvPr/>
          </p:nvSpPr>
          <p:spPr bwMode="auto">
            <a:xfrm>
              <a:off x="719" y="1549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200" dirty="0">
                  <a:solidFill>
                    <a:schemeClr val="tx1"/>
                  </a:solidFill>
                  <a:latin typeface="Tahoma" pitchFamily="34" charset="0"/>
                </a:rPr>
                <a:t>Л</a:t>
              </a:r>
              <a:r>
                <a:rPr kumimoji="0" lang="ru-RU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ичностная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готовность </a:t>
              </a:r>
            </a:p>
          </p:txBody>
        </p:sp>
        <p:sp>
          <p:nvSpPr>
            <p:cNvPr id="9" name="_s2057"/>
            <p:cNvSpPr>
              <a:spLocks noChangeArrowheads="1"/>
            </p:cNvSpPr>
            <p:nvPr/>
          </p:nvSpPr>
          <p:spPr bwMode="auto">
            <a:xfrm>
              <a:off x="1656" y="1654"/>
              <a:ext cx="864" cy="279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Интеллектуальная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 готовность </a:t>
              </a:r>
            </a:p>
          </p:txBody>
        </p:sp>
        <p:sp>
          <p:nvSpPr>
            <p:cNvPr id="10" name="_s2058"/>
            <p:cNvSpPr>
              <a:spLocks noChangeArrowheads="1"/>
            </p:cNvSpPr>
            <p:nvPr/>
          </p:nvSpPr>
          <p:spPr bwMode="auto">
            <a:xfrm>
              <a:off x="2789" y="132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Мотивационная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готовность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pic>
        <p:nvPicPr>
          <p:cNvPr id="47" name="Picture 3" descr="C:\Users\Окладниковы\Desktop\1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1584176" cy="1368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36559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992">
        <p:split orient="vert"/>
      </p:transition>
    </mc:Choice>
    <mc:Fallback>
      <p:transition spd="slow" advTm="9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Личностная готовность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31568" y="1700808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строить отношения с учителем (умение регулировать свои действия и свое поведение, умение воспринимать учебную задачу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умение общаться со сверстниками (принимать точку зрения другого, умение взглянуть на себя со стороны, умение выслушивать одноклассников, адекватно реагировать на неудачу других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отношение к себе (отсутствие заниженной самооценки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60822"/>
            <a:ext cx="4032448" cy="3878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34266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8941">
        <p:split orient="vert"/>
      </p:transition>
    </mc:Choice>
    <mc:Fallback>
      <p:transition spd="slow" advTm="894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09600" y="260648"/>
            <a:ext cx="8229600" cy="85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Интеллектуальная готовность 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31839" y="1124744"/>
            <a:ext cx="569173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Наиболее важные показатели — это развитие мышления и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речи</a:t>
            </a:r>
            <a:endParaRPr lang="ru-RU" sz="16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полезно учить ребенка строить несложные рассуждения, выводы, используя слова: </a:t>
            </a:r>
            <a:r>
              <a:rPr lang="ru-RU" sz="1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«потому, что»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«если, то»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поэтому</a:t>
            </a:r>
            <a:r>
              <a:rPr lang="ru-RU" sz="16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Учите ребят задавать вопросы. Мышление всегда начинается с вопроса. Нельзя заставить мысль работать, если просто сказать </a:t>
            </a:r>
            <a:r>
              <a:rPr lang="ru-RU" sz="16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«подумай</a:t>
            </a:r>
            <a:r>
              <a:rPr lang="ru-RU" sz="16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Особенно важно владение монологической речью. Для ребенка это пересказ. После чтения задайте ребенку несколько вопросов по содержанию, попросите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пересказать;</a:t>
            </a: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471" y="1515686"/>
            <a:ext cx="2766367" cy="2633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33089" y="4437112"/>
            <a:ext cx="5544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внимание обратите на ориентировку в пространстве. Правильно ли ваш ребенок понимает и употребляет в речи предлоги и понятия: выше, ниже, на, над, под, снизу, сверху, между, перед., за, спереди от…, сзади от…, ближе, дальше, лево, право, левее, правее, ближе всего к…, дальше всего от… и т.д. </a:t>
            </a:r>
          </a:p>
        </p:txBody>
      </p:sp>
    </p:spTree>
    <p:extLst>
      <p:ext uri="{BB962C8B-B14F-4D97-AF65-F5344CB8AC3E}">
        <p14:creationId xmlns:p14="http://schemas.microsoft.com/office/powerpoint/2010/main" xmlns="" val="1736462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789">
        <p:split orient="vert"/>
      </p:transition>
    </mc:Choice>
    <mc:Fallback>
      <p:transition spd="slow" advTm="178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44"/>
            <a:ext cx="9144000" cy="6862289"/>
          </a:xfrm>
          <a:prstGeom prst="rect">
            <a:avLst/>
          </a:prstGeom>
          <a:noFill/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609600" y="476672"/>
            <a:ext cx="8229600" cy="85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Мотивационная готовность 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1700808"/>
            <a:ext cx="35821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Психологическая готовность к обучению в школе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— это так же </a:t>
            </a: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мотивация: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желание учиться, получать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знания;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это умение слушать учителя и выполнять его задания (отнюдь не всегда интересные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определенный уровень развития мышления,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памяти и внимания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32037"/>
            <a:ext cx="303391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70779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3113">
        <p:split orient="vert"/>
      </p:transition>
    </mc:Choice>
    <mc:Fallback>
      <p:transition spd="slow" advTm="31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54868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Способы развития (тренировки) мелкой моторики руки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1700808"/>
            <a:ext cx="563418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Лепка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</a:rPr>
              <a:t>из глины и пластилина. Рисование или раскрашивание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</a:rPr>
              <a:t>–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любимые занятия дошкольников; </a:t>
            </a:r>
            <a:endParaRPr lang="ru-RU" sz="1600" dirty="0">
              <a:solidFill>
                <a:srgbClr val="000099"/>
              </a:solidFill>
              <a:latin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0099"/>
                </a:solidFill>
                <a:latin typeface="Times New Roman" pitchFamily="18" charset="0"/>
              </a:rPr>
              <a:t>Изготовление поделок из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бумаги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, оригами;</a:t>
            </a:r>
            <a:endParaRPr lang="ru-RU" sz="1600" dirty="0">
              <a:solidFill>
                <a:srgbClr val="000099"/>
              </a:solidFill>
              <a:latin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0099"/>
                </a:solidFill>
                <a:latin typeface="Times New Roman" pitchFamily="18" charset="0"/>
              </a:rPr>
              <a:t>Изготовление поделок из природного материала: шишек, желудей, соломы и других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подручных материалов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;</a:t>
            </a:r>
            <a:endParaRPr lang="ru-RU" sz="1600" dirty="0">
              <a:solidFill>
                <a:srgbClr val="000099"/>
              </a:solidFill>
              <a:latin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Конструирование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;</a:t>
            </a:r>
            <a:endParaRPr lang="ru-RU" sz="1600" dirty="0">
              <a:solidFill>
                <a:srgbClr val="000099"/>
              </a:solidFill>
              <a:latin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00099"/>
                </a:solidFill>
                <a:latin typeface="Times New Roman" pitchFamily="18" charset="0"/>
              </a:rPr>
              <a:t>Застёгивание и расстёгивание пуговиц, кнопок,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крючков;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</a:rPr>
              <a:t>Завязывание и развязывание лент, шнурков, узелков на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верёвке; </a:t>
            </a:r>
            <a:endParaRPr lang="ru-RU" sz="1600" dirty="0">
              <a:solidFill>
                <a:srgbClr val="000099"/>
              </a:solidFill>
              <a:latin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Нанизывание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</a:rPr>
              <a:t>бус и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</a:rPr>
              <a:t>пуговиц; </a:t>
            </a:r>
            <a:endParaRPr lang="ru-RU" sz="1600" dirty="0" smtClean="0">
              <a:solidFill>
                <a:srgbClr val="000099"/>
              </a:solidFill>
              <a:latin typeface="Times New Roman" pitchFamily="18" charset="0"/>
            </a:endParaRPr>
          </a:p>
          <a:p>
            <a:endParaRPr lang="ru-RU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691"/>
          <a:stretch/>
        </p:blipFill>
        <p:spPr bwMode="auto">
          <a:xfrm>
            <a:off x="323528" y="1780263"/>
            <a:ext cx="3168352" cy="2689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79512" y="4584601"/>
            <a:ext cx="7200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Плетение косичек из ниток, венков из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цветов; </a:t>
            </a:r>
            <a:endParaRPr lang="ru-RU" sz="16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виды ручного творчества: вязание, вышивание, художественное выпиливание и т. </a:t>
            </a:r>
            <a:r>
              <a:rPr lang="ru-RU" sz="1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д%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16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Переборка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круп;  </a:t>
            </a:r>
            <a:endParaRPr lang="ru-RU" sz="16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“Показ” стихотворения. Пусть ребёнок показывает руками всё, </a:t>
            </a:r>
            <a:endParaRPr lang="ru-RU" sz="16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чём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говорится </a:t>
            </a: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стихотворении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в мяч, с кубиками, мозаикой. </a:t>
            </a:r>
          </a:p>
        </p:txBody>
      </p:sp>
    </p:spTree>
    <p:extLst>
      <p:ext uri="{BB962C8B-B14F-4D97-AF65-F5344CB8AC3E}">
        <p14:creationId xmlns:p14="http://schemas.microsoft.com/office/powerpoint/2010/main" xmlns="" val="2945934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9294">
        <p:split orient="vert"/>
      </p:transition>
    </mc:Choice>
    <mc:Fallback>
      <p:transition spd="slow" advTm="92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179512" y="338328"/>
            <a:ext cx="8856984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Советы родителям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1484784"/>
            <a:ext cx="4357687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Никогда не называйте ребенка бестолковым и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других обидных слов, уничижающих достоинство ребенка не применяйте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2714620"/>
            <a:ext cx="4357687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Хвалите ребенка за любой успех, пусть даже самый незначительный.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3571876"/>
            <a:ext cx="4357687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Ежедневно просматривайте без нареканий тетради, дневник,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спокойно попросите объяснения по тому или иному факту, а затем спросите, чем вы можете помочь.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520" y="5157192"/>
            <a:ext cx="4357687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Любите своего ребенка и вселяйте ежедневно в него уверенность.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6021288"/>
            <a:ext cx="4357687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Не ругайте, а учите!</a:t>
            </a:r>
          </a:p>
        </p:txBody>
      </p:sp>
      <p:pic>
        <p:nvPicPr>
          <p:cNvPr id="12" name="i-main-pic" descr="Картинка 7 из 308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4"/>
            <a:ext cx="3000613" cy="4146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57846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2957">
        <p:split orient="vert"/>
      </p:transition>
    </mc:Choice>
    <mc:Fallback>
      <p:transition spd="slow" advTm="295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605736" y="548680"/>
            <a:ext cx="6155210" cy="16619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«Портфель в дорогу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ЧТО ДЕЛАТЬ ЛЕТОМ ТЕМ, КТО УХОДИТ В ШКОЛУ?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3" y="4149080"/>
            <a:ext cx="66494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Школа не будет в тягость, если вы летом постараетесь:</a:t>
            </a:r>
          </a:p>
          <a:p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Следить за звуками, которые раньше были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нарушены;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Иногда повторять то, что ребенок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знает;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Давать штриховать, писать печатными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буквами;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Учить с ребенком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стихи;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Считать в доступных ему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пределах;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Развивать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память;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Тренировать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внимание;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Закалять ребенка.</a:t>
            </a:r>
          </a:p>
        </p:txBody>
      </p:sp>
      <p:pic>
        <p:nvPicPr>
          <p:cNvPr id="6" name="Рисунок 5" descr="C:\Documents and Settings\Константин\Рабочий стол\рисунки к презинтациям\дети для презент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16" t="5389" r="4174" b="41160"/>
          <a:stretch/>
        </p:blipFill>
        <p:spPr bwMode="auto">
          <a:xfrm>
            <a:off x="2559103" y="1663166"/>
            <a:ext cx="4248472" cy="25904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531050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Окладниковы\Desktop\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28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Как помочь ребенку развить связную речь?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556792"/>
            <a:ext cx="86409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АЛЬБОМЫ</a:t>
            </a:r>
            <a:endParaRPr lang="ru-RU" sz="15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Создавайте фотоальбомы о жизни ребенка. Это могут быть альбомы о летнем от­дыхе, о домашних делах, о его комнате, о вашей семье, о домашнем любимце и т. п.</a:t>
            </a:r>
          </a:p>
          <a:p>
            <a:pPr algn="just"/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Альбом нужно не просто сделать и убрать, а обсудить каждую фотографию</a:t>
            </a:r>
          </a:p>
          <a:p>
            <a:pPr algn="just"/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 ребенком. Пусть он расскажет, кто снят, что он делает, что было до и после этого.</a:t>
            </a:r>
          </a:p>
          <a:p>
            <a:pPr algn="just"/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Это должен быть настоящий, а не виртуальный альбом. Ребенок может взять его в руки, посмотреть еще раз, показать друзьям, отнести в детский сад. Хорошо, если фотографии наклеены в небольшой альбом для рисования и рядом записан рассказ ребенка. Тогда взрослый, которому ребенок показывает свой альбом, может помочь ему при затруднениях наводящими вопросами</a:t>
            </a:r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5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РАССКАЗЫ РЕБЕНКА</a:t>
            </a:r>
            <a:endParaRPr lang="ru-RU" sz="15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Чаще просите ребенка рассказывать, что он видел, где бывал, что делал. Выслушивайте его рассказ до конца, помогайте при затруднениях. </a:t>
            </a:r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Пусть ребенок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повторит свой рассказ другому человеку — </a:t>
            </a:r>
            <a:endParaRPr lang="ru-RU" sz="15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папе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бабушке, знакомым</a:t>
            </a:r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5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5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ПЕРЕСКАЗЫ</a:t>
            </a:r>
            <a:endParaRPr lang="ru-RU" sz="15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Просите пересказать то, что вы прочитали ребенку вслух</a:t>
            </a:r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Задавайте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вопросы по содержанию текста.</a:t>
            </a:r>
          </a:p>
          <a:p>
            <a:pPr algn="just"/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♦  Если вы посмотрели с ребенком спектакль или фильм, </a:t>
            </a:r>
            <a:endParaRPr lang="ru-RU" sz="15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ru-RU" sz="15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он расскажет об увиденном тому, кто с вами не был.</a:t>
            </a:r>
          </a:p>
        </p:txBody>
      </p:sp>
    </p:spTree>
    <p:extLst>
      <p:ext uri="{BB962C8B-B14F-4D97-AF65-F5344CB8AC3E}">
        <p14:creationId xmlns:p14="http://schemas.microsoft.com/office/powerpoint/2010/main" xmlns="" val="605455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</TotalTime>
  <Words>1077</Words>
  <Application>Microsoft Office PowerPoint</Application>
  <PresentationFormat>Экран (4:3)</PresentationFormat>
  <Paragraphs>103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«СКОРО В ШКОЛУ!» Рекомендации для родителей</vt:lpstr>
      <vt:lpstr>Как узнать, готов ли Ваш ребенок  к школе? </vt:lpstr>
      <vt:lpstr>Личностная готовность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Диана Александровна</dc:creator>
  <cp:lastModifiedBy>Аделя Рамилевна</cp:lastModifiedBy>
  <cp:revision>81</cp:revision>
  <dcterms:created xsi:type="dcterms:W3CDTF">2011-04-28T12:58:10Z</dcterms:created>
  <dcterms:modified xsi:type="dcterms:W3CDTF">2020-04-21T10:24:13Z</dcterms:modified>
</cp:coreProperties>
</file>